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Montserrat"/>
      <p:regular r:id="rId16"/>
      <p:bold r:id="rId17"/>
      <p:italic r:id="rId18"/>
      <p:boldItalic r:id="rId19"/>
    </p:embeddedFont>
    <p:embeddedFont>
      <p:font typeface="Lato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regular.fntdata"/><Relationship Id="rId11" Type="http://schemas.openxmlformats.org/officeDocument/2006/relationships/slide" Target="slides/slide6.xml"/><Relationship Id="rId22" Type="http://schemas.openxmlformats.org/officeDocument/2006/relationships/font" Target="fonts/Lato-italic.fntdata"/><Relationship Id="rId10" Type="http://schemas.openxmlformats.org/officeDocument/2006/relationships/slide" Target="slides/slide5.xml"/><Relationship Id="rId21" Type="http://schemas.openxmlformats.org/officeDocument/2006/relationships/font" Target="fonts/Lato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Lat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Montserrat-bold.fntdata"/><Relationship Id="rId16" Type="http://schemas.openxmlformats.org/officeDocument/2006/relationships/font" Target="fonts/Montserrat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Montserrat-boldItalic.fntdata"/><Relationship Id="rId6" Type="http://schemas.openxmlformats.org/officeDocument/2006/relationships/slide" Target="slides/slide1.xml"/><Relationship Id="rId18" Type="http://schemas.openxmlformats.org/officeDocument/2006/relationships/font" Target="fonts/Montserrat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d9c453428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d9c453428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d91e1f37e_1_10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d91e1f37e_1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e9090756a_1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e9090756a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6737bcbf0d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6737bcbf0d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d91e1f37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d91e1f37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6737bcbf0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6737bcbf0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6737bcbf0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6737bcbf0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6737bcbf0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6737bcbf0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b58a75c2e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b58a75c2e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b4d0e406e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b4d0e406e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3"/>
          <p:cNvPicPr preferRelativeResize="0"/>
          <p:nvPr/>
        </p:nvPicPr>
        <p:blipFill rotWithShape="1">
          <a:blip r:embed="rId3">
            <a:alphaModFix/>
          </a:blip>
          <a:srcRect b="0" l="33927" r="0" t="1283"/>
          <a:stretch/>
        </p:blipFill>
        <p:spPr>
          <a:xfrm>
            <a:off x="338200" y="236250"/>
            <a:ext cx="4685400" cy="4671000"/>
          </a:xfrm>
          <a:prstGeom prst="flowChartConnector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5" name="Google Shape;135;p13"/>
          <p:cNvPicPr preferRelativeResize="0"/>
          <p:nvPr/>
        </p:nvPicPr>
        <p:blipFill rotWithShape="1">
          <a:blip r:embed="rId4">
            <a:alphaModFix/>
          </a:blip>
          <a:srcRect b="17213" l="0" r="0" t="17213"/>
          <a:stretch/>
        </p:blipFill>
        <p:spPr>
          <a:xfrm>
            <a:off x="6764113" y="121075"/>
            <a:ext cx="2227973" cy="85959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3"/>
          <p:cNvSpPr txBox="1"/>
          <p:nvPr/>
        </p:nvSpPr>
        <p:spPr>
          <a:xfrm>
            <a:off x="5383000" y="1435275"/>
            <a:ext cx="3395700" cy="2039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City of Mineola </a:t>
            </a:r>
            <a:endParaRPr sz="27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Broadband Expansion</a:t>
            </a:r>
            <a:endParaRPr sz="27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</a:rPr>
              <a:t>Jason Slagle </a:t>
            </a:r>
            <a:endParaRPr sz="15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36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</a:rPr>
              <a:t>Chief Business Development Officer</a:t>
            </a:r>
            <a:endParaRPr sz="1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2"/>
          <p:cNvSpPr txBox="1"/>
          <p:nvPr>
            <p:ph type="title"/>
          </p:nvPr>
        </p:nvSpPr>
        <p:spPr>
          <a:xfrm>
            <a:off x="196425" y="140597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Financials</a:t>
            </a:r>
            <a:endParaRPr sz="2600"/>
          </a:p>
        </p:txBody>
      </p:sp>
      <p:pic>
        <p:nvPicPr>
          <p:cNvPr id="198" name="Google Shape;19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95200" y="86525"/>
            <a:ext cx="5572351" cy="489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4"/>
          <p:cNvPicPr preferRelativeResize="0"/>
          <p:nvPr/>
        </p:nvPicPr>
        <p:blipFill rotWithShape="1">
          <a:blip r:embed="rId3">
            <a:alphaModFix/>
          </a:blip>
          <a:srcRect b="0" l="7783" r="0" t="0"/>
          <a:stretch/>
        </p:blipFill>
        <p:spPr>
          <a:xfrm>
            <a:off x="1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4"/>
          <p:cNvSpPr txBox="1"/>
          <p:nvPr>
            <p:ph type="title"/>
          </p:nvPr>
        </p:nvSpPr>
        <p:spPr>
          <a:xfrm>
            <a:off x="490250" y="2259425"/>
            <a:ext cx="8499000" cy="204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latin typeface="Trebuchet MS"/>
                <a:ea typeface="Trebuchet MS"/>
                <a:cs typeface="Trebuchet MS"/>
                <a:sym typeface="Trebuchet MS"/>
              </a:rPr>
              <a:t>Peoples is seeking an initiative to enhance and extend fiber broadband connectivity throughout the City of Mineola, aiming to achieve impressive target speeds of up to 5 Gigabits per second for residential and up to 100 Gigabit for commercial customers. </a:t>
            </a:r>
            <a:endParaRPr b="1" sz="17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>
                <a:latin typeface="Trebuchet MS"/>
                <a:ea typeface="Trebuchet MS"/>
                <a:cs typeface="Trebuchet MS"/>
                <a:sym typeface="Trebuchet MS"/>
              </a:rPr>
              <a:t>The deployment of this advanced infrastructure will revolutionize internet accessibility and </a:t>
            </a:r>
            <a:r>
              <a:rPr b="1" lang="en" sz="1700">
                <a:latin typeface="Trebuchet MS"/>
                <a:ea typeface="Trebuchet MS"/>
                <a:cs typeface="Trebuchet MS"/>
                <a:sym typeface="Trebuchet MS"/>
              </a:rPr>
              <a:t>reliability</a:t>
            </a:r>
            <a:r>
              <a:rPr b="1" lang="en" sz="1700">
                <a:latin typeface="Trebuchet MS"/>
                <a:ea typeface="Trebuchet MS"/>
                <a:cs typeface="Trebuchet MS"/>
                <a:sym typeface="Trebuchet MS"/>
              </a:rPr>
              <a:t> for both residential and commercial entities, presenting an innovative and competitive opportunity for the community.</a:t>
            </a:r>
            <a:endParaRPr b="1" sz="17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>
                <a:latin typeface="Trebuchet MS"/>
                <a:ea typeface="Trebuchet MS"/>
                <a:cs typeface="Trebuchet MS"/>
                <a:sym typeface="Trebuchet MS"/>
              </a:rPr>
              <a:t>This initiative would serve as an additional catalyst for economic growth, empowering local businesses to thrive in a digitally interconnected world. Residents, too, will benefit from a seamless online experience, enabling them to engage in remote work, online education, and various entertainment options without any compromise in speed or reliability.</a:t>
            </a:r>
            <a:endParaRPr b="1" sz="17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4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5"/>
          <p:cNvSpPr txBox="1"/>
          <p:nvPr>
            <p:ph type="title"/>
          </p:nvPr>
        </p:nvSpPr>
        <p:spPr>
          <a:xfrm>
            <a:off x="745200" y="198275"/>
            <a:ext cx="7504800" cy="8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/>
              <a:t>Why </a:t>
            </a:r>
            <a:r>
              <a:rPr b="1" lang="en" sz="3600"/>
              <a:t>(Multi)</a:t>
            </a:r>
            <a:r>
              <a:rPr b="1" lang="en" sz="3600"/>
              <a:t>G</a:t>
            </a:r>
            <a:r>
              <a:rPr b="1" lang="en" sz="3600"/>
              <a:t>igabit-City</a:t>
            </a:r>
            <a:endParaRPr b="1" sz="3600"/>
          </a:p>
        </p:txBody>
      </p:sp>
      <p:pic>
        <p:nvPicPr>
          <p:cNvPr id="148" name="Google Shape;14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775" y="3610387"/>
            <a:ext cx="1547075" cy="96693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5"/>
          <p:cNvSpPr txBox="1"/>
          <p:nvPr/>
        </p:nvSpPr>
        <p:spPr>
          <a:xfrm>
            <a:off x="1258350" y="1195425"/>
            <a:ext cx="7550100" cy="33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    </a:t>
            </a:r>
            <a:r>
              <a:rPr lang="en" sz="1600">
                <a:solidFill>
                  <a:schemeClr val="lt1"/>
                </a:solidFill>
              </a:rPr>
              <a:t>    Attracts businesses -  high speed and reliable connections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1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            Allows remote work , online learning, and other service like Tele-health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                                                   </a:t>
            </a: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Fiber is a Reliable Service 99.995%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            Internet Cost decrease - More </a:t>
            </a: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Competition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    </a:t>
            </a: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Higher Bandwidth - 400G backhaul 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                    </a:t>
            </a: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Increased home values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                   Increases property Tax paid to City and Schools by Providers     Peoples - 1.5K/12K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0" name="Google Shape;15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775" y="1195426"/>
            <a:ext cx="1287748" cy="78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9763" y="2445048"/>
            <a:ext cx="1547074" cy="992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oseup from the side of a hand pushing a knob on an audio mixer" id="156" name="Google Shape;156;p16"/>
          <p:cNvPicPr preferRelativeResize="0"/>
          <p:nvPr/>
        </p:nvPicPr>
        <p:blipFill rotWithShape="1">
          <a:blip r:embed="rId3">
            <a:alphaModFix/>
          </a:blip>
          <a:srcRect b="15419" l="7506" r="42247" t="0"/>
          <a:stretch/>
        </p:blipFill>
        <p:spPr>
          <a:xfrm>
            <a:off x="-9150" y="0"/>
            <a:ext cx="458115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6"/>
          <p:cNvSpPr txBox="1"/>
          <p:nvPr>
            <p:ph type="title"/>
          </p:nvPr>
        </p:nvSpPr>
        <p:spPr>
          <a:xfrm>
            <a:off x="241900" y="228100"/>
            <a:ext cx="2007300" cy="230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Peoples 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ILEC 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Boundary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Wood County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58" name="Google Shape;15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8050" y="82675"/>
            <a:ext cx="6067575" cy="498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675" y="2776250"/>
            <a:ext cx="2007300" cy="221286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3260000" dist="171450">
              <a:schemeClr val="dk1">
                <a:alpha val="87000"/>
              </a:scheme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7"/>
          <p:cNvSpPr txBox="1"/>
          <p:nvPr>
            <p:ph type="title"/>
          </p:nvPr>
        </p:nvSpPr>
        <p:spPr>
          <a:xfrm>
            <a:off x="212650" y="89525"/>
            <a:ext cx="6778200" cy="42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FCC  Broadband Data</a:t>
            </a:r>
            <a:endParaRPr sz="2500"/>
          </a:p>
        </p:txBody>
      </p:sp>
      <p:pic>
        <p:nvPicPr>
          <p:cNvPr id="165" name="Google Shape;16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600" y="551125"/>
            <a:ext cx="8388199" cy="455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 txBox="1"/>
          <p:nvPr>
            <p:ph type="title"/>
          </p:nvPr>
        </p:nvSpPr>
        <p:spPr>
          <a:xfrm>
            <a:off x="503550" y="89525"/>
            <a:ext cx="6227100" cy="78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provides Fiber in Mineola</a:t>
            </a:r>
            <a:endParaRPr/>
          </a:p>
        </p:txBody>
      </p:sp>
      <p:pic>
        <p:nvPicPr>
          <p:cNvPr id="171" name="Google Shape;17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550" y="865830"/>
            <a:ext cx="8011300" cy="4111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875" y="813700"/>
            <a:ext cx="8664252" cy="410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9"/>
          <p:cNvSpPr txBox="1"/>
          <p:nvPr/>
        </p:nvSpPr>
        <p:spPr>
          <a:xfrm>
            <a:off x="613450" y="149425"/>
            <a:ext cx="69681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Provider Data </a:t>
            </a:r>
            <a:endParaRPr sz="2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oseup from the side of a hand pushing a knob on an audio mixer" id="183" name="Google Shape;183;p20"/>
          <p:cNvPicPr preferRelativeResize="0"/>
          <p:nvPr/>
        </p:nvPicPr>
        <p:blipFill rotWithShape="1">
          <a:blip r:embed="rId3">
            <a:alphaModFix/>
          </a:blip>
          <a:srcRect b="15419" l="7506" r="42247" t="0"/>
          <a:stretch/>
        </p:blipFill>
        <p:spPr>
          <a:xfrm>
            <a:off x="-9150" y="0"/>
            <a:ext cx="458115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0"/>
          <p:cNvSpPr txBox="1"/>
          <p:nvPr>
            <p:ph type="title"/>
          </p:nvPr>
        </p:nvSpPr>
        <p:spPr>
          <a:xfrm>
            <a:off x="265500" y="613450"/>
            <a:ext cx="2007300" cy="315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Arial"/>
                <a:ea typeface="Arial"/>
                <a:cs typeface="Arial"/>
                <a:sym typeface="Arial"/>
              </a:rPr>
              <a:t>Peoples Fiber (Current)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Wood County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85" name="Google Shape;18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4250" y="96638"/>
            <a:ext cx="4390749" cy="495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oseup from the side of a hand pushing a knob on an audio mixer" id="190" name="Google Shape;190;p21"/>
          <p:cNvPicPr preferRelativeResize="0"/>
          <p:nvPr/>
        </p:nvPicPr>
        <p:blipFill rotWithShape="1">
          <a:blip r:embed="rId3">
            <a:alphaModFix/>
          </a:blip>
          <a:srcRect b="15419" l="7506" r="42247" t="0"/>
          <a:stretch/>
        </p:blipFill>
        <p:spPr>
          <a:xfrm>
            <a:off x="-9150" y="0"/>
            <a:ext cx="458115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1"/>
          <p:cNvSpPr txBox="1"/>
          <p:nvPr>
            <p:ph type="title"/>
          </p:nvPr>
        </p:nvSpPr>
        <p:spPr>
          <a:xfrm>
            <a:off x="265500" y="613450"/>
            <a:ext cx="2007300" cy="315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Peoples 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Mineola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Arial"/>
                <a:ea typeface="Arial"/>
                <a:cs typeface="Arial"/>
                <a:sym typeface="Arial"/>
              </a:rPr>
              <a:t>7 Phase </a:t>
            </a:r>
            <a:r>
              <a:rPr lang="en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Approach</a:t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Wood County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92" name="Google Shape;19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8250" y="110100"/>
            <a:ext cx="6476524" cy="489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